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Abhaya Libre Regular" panose="020B0604020202020204" charset="0"/>
      <p:regular r:id="rId14"/>
    </p:embeddedFont>
    <p:embeddedFont>
      <p:font typeface="Abhaya Libre Regular Bold" panose="020B0604020202020204" charset="0"/>
      <p:regular r:id="rId15"/>
    </p:embeddedFont>
    <p:embeddedFont>
      <p:font typeface="Alice" panose="020B0604020202020204" charset="0"/>
      <p:regular r:id="rId16"/>
    </p:embeddedFont>
    <p:embeddedFont>
      <p:font typeface="Alice Bold" panose="020B0604020202020204" charset="0"/>
      <p:regular r:id="rId17"/>
    </p:embeddedFont>
    <p:embeddedFont>
      <p:font typeface="Aliens and Cow" panose="020B0604020202020204" charset="0"/>
      <p:regular r:id="rId18"/>
    </p:embeddedFont>
    <p:embeddedFont>
      <p:font typeface="Calibri" panose="020F0502020204030204" pitchFamily="34" charset="0"/>
      <p:regular r:id="rId19"/>
      <p:bold r:id="rId20"/>
      <p:italic r:id="rId21"/>
      <p:boldItalic r:id="rId22"/>
    </p:embeddedFont>
    <p:embeddedFont>
      <p:font typeface="Noto Serif Bold" panose="020B0604020202020204" charset="0"/>
      <p:regular r:id="rId23"/>
    </p:embeddedFont>
    <p:embeddedFont>
      <p:font typeface="Organic"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3741" autoAdjust="0"/>
  </p:normalViewPr>
  <p:slideViewPr>
    <p:cSldViewPr>
      <p:cViewPr varScale="1">
        <p:scale>
          <a:sx n="40" d="100"/>
          <a:sy n="40" d="100"/>
        </p:scale>
        <p:origin x="60"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heme" Target="theme/theme1.xml"/></Relationships>
</file>

<file path=ppt/media/image1.png>
</file>

<file path=ppt/media/image10.png>
</file>

<file path=ppt/media/image11.png>
</file>

<file path=ppt/media/image12.svg>
</file>

<file path=ppt/media/image13.jpeg>
</file>

<file path=ppt/media/image14.png>
</file>

<file path=ppt/media/image15.png>
</file>

<file path=ppt/media/image16.jpeg>
</file>

<file path=ppt/media/image17.png>
</file>

<file path=ppt/media/image18.png>
</file>

<file path=ppt/media/image19.svg>
</file>

<file path=ppt/media/image2.pn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28.10.2022</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10/28/2022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7.png"/><Relationship Id="rId7" Type="http://schemas.openxmlformats.org/officeDocument/2006/relationships/image" Target="../media/image12.sv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8.png"/><Relationship Id="rId4" Type="http://schemas.openxmlformats.org/officeDocument/2006/relationships/image" Target="../media/image10.png"/><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6.jpe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0" y="0"/>
            <a:ext cx="18288000" cy="10287000"/>
          </a:xfrm>
          <a:prstGeom prst="rect">
            <a:avLst/>
          </a:prstGeom>
        </p:spPr>
      </p:pic>
      <p:grpSp>
        <p:nvGrpSpPr>
          <p:cNvPr id="3" name="Group 3"/>
          <p:cNvGrpSpPr/>
          <p:nvPr/>
        </p:nvGrpSpPr>
        <p:grpSpPr>
          <a:xfrm>
            <a:off x="-9525" y="-9525"/>
            <a:ext cx="19050" cy="19050"/>
            <a:chOff x="0" y="0"/>
            <a:chExt cx="25400" cy="25400"/>
          </a:xfrm>
        </p:grpSpPr>
        <p:sp>
          <p:nvSpPr>
            <p:cNvPr id="4" name="Freeform 4"/>
            <p:cNvSpPr/>
            <p:nvPr/>
          </p:nvSpPr>
          <p:spPr>
            <a:xfrm>
              <a:off x="0" y="0"/>
              <a:ext cx="0" cy="0"/>
            </a:xfrm>
            <a:custGeom>
              <a:avLst/>
              <a:gdLst/>
              <a:ahLst/>
              <a:cxnLst/>
              <a:rect l="l" t="t" r="r" b="b"/>
              <a:pathLst>
                <a:path/>
              </a:pathLst>
            </a:custGeom>
            <a:solidFill>
              <a:srgbClr val="5B9BD5"/>
            </a:solidFill>
          </p:spPr>
        </p:sp>
        <p:sp>
          <p:nvSpPr>
            <p:cNvPr id="5" name="Freeform 5"/>
            <p:cNvSpPr/>
            <p:nvPr/>
          </p:nvSpPr>
          <p:spPr>
            <a:xfrm>
              <a:off x="12700" y="0"/>
              <a:ext cx="0" cy="12700"/>
            </a:xfrm>
            <a:custGeom>
              <a:avLst/>
              <a:gdLst/>
              <a:ahLst/>
              <a:cxnLst/>
              <a:rect l="l" t="t" r="r" b="b"/>
              <a:pathLst>
                <a:path h="12700">
                  <a:moveTo>
                    <a:pt x="0" y="0"/>
                  </a:moveTo>
                  <a:lnTo>
                    <a:pt x="0" y="12700"/>
                  </a:lnTo>
                  <a:lnTo>
                    <a:pt x="0" y="0"/>
                  </a:lnTo>
                  <a:lnTo>
                    <a:pt x="0" y="12700"/>
                  </a:lnTo>
                  <a:lnTo>
                    <a:pt x="0" y="0"/>
                  </a:lnTo>
                  <a:lnTo>
                    <a:pt x="0" y="12700"/>
                  </a:lnTo>
                  <a:lnTo>
                    <a:pt x="0" y="0"/>
                  </a:lnTo>
                </a:path>
              </a:pathLst>
            </a:custGeom>
            <a:solidFill>
              <a:srgbClr val="41719C"/>
            </a:solidFill>
          </p:spPr>
        </p:sp>
      </p:grpSp>
      <p:pic>
        <p:nvPicPr>
          <p:cNvPr id="6" name="Picture 6"/>
          <p:cNvPicPr>
            <a:picLocks noChangeAspect="1"/>
          </p:cNvPicPr>
          <p:nvPr/>
        </p:nvPicPr>
        <p:blipFill>
          <a:blip r:embed="rId4"/>
          <a:srcRect r="315" b="326"/>
          <a:stretch>
            <a:fillRect/>
          </a:stretch>
        </p:blipFill>
        <p:spPr>
          <a:xfrm>
            <a:off x="-173355" y="7083743"/>
            <a:ext cx="15835312" cy="3199447"/>
          </a:xfrm>
          <a:prstGeom prst="rect">
            <a:avLst/>
          </a:prstGeom>
        </p:spPr>
      </p:pic>
      <p:pic>
        <p:nvPicPr>
          <p:cNvPr id="7" name="Picture 7"/>
          <p:cNvPicPr>
            <a:picLocks noChangeAspect="1"/>
          </p:cNvPicPr>
          <p:nvPr/>
        </p:nvPicPr>
        <p:blipFill>
          <a:blip r:embed="rId4"/>
          <a:srcRect r="90" b="100"/>
          <a:stretch>
            <a:fillRect/>
          </a:stretch>
        </p:blipFill>
        <p:spPr>
          <a:xfrm rot="-10800000">
            <a:off x="2548890" y="-209550"/>
            <a:ext cx="15835312" cy="3199448"/>
          </a:xfrm>
          <a:prstGeom prst="rect">
            <a:avLst/>
          </a:prstGeom>
        </p:spPr>
      </p:pic>
      <p:pic>
        <p:nvPicPr>
          <p:cNvPr id="8" name="Picture 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7416451" y="3086100"/>
            <a:ext cx="3050095" cy="4114800"/>
          </a:xfrm>
          <a:prstGeom prst="rect">
            <a:avLst/>
          </a:prstGeom>
        </p:spPr>
      </p:pic>
      <p:pic>
        <p:nvPicPr>
          <p:cNvPr id="9" name="Picture 9"/>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10466546" y="4066699"/>
            <a:ext cx="3384837" cy="2153602"/>
          </a:xfrm>
          <a:prstGeom prst="rect">
            <a:avLst/>
          </a:prstGeom>
        </p:spPr>
      </p:pic>
      <p:pic>
        <p:nvPicPr>
          <p:cNvPr id="10" name="Picture 10"/>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rot="-10800000">
            <a:off x="4031614" y="4066699"/>
            <a:ext cx="3384837" cy="2153602"/>
          </a:xfrm>
          <a:prstGeom prst="rect">
            <a:avLst/>
          </a:prstGeom>
        </p:spPr>
      </p:pic>
      <p:sp>
        <p:nvSpPr>
          <p:cNvPr id="11" name="TextBox 11"/>
          <p:cNvSpPr txBox="1"/>
          <p:nvPr/>
        </p:nvSpPr>
        <p:spPr>
          <a:xfrm>
            <a:off x="10846644" y="8683466"/>
            <a:ext cx="18052732" cy="1638300"/>
          </a:xfrm>
          <a:prstGeom prst="rect">
            <a:avLst/>
          </a:prstGeom>
        </p:spPr>
        <p:txBody>
          <a:bodyPr lIns="0" tIns="0" rIns="0" bIns="0" rtlCol="0" anchor="t">
            <a:spAutoFit/>
          </a:bodyPr>
          <a:lstStyle/>
          <a:p>
            <a:pPr algn="ctr">
              <a:lnSpc>
                <a:spcPts val="12960"/>
              </a:lnSpc>
            </a:pPr>
            <a:r>
              <a:rPr lang="en-US" sz="10800" spc="19">
                <a:solidFill>
                  <a:srgbClr val="FFFFFF"/>
                </a:solidFill>
                <a:latin typeface="Noto Serif Bold"/>
              </a:rPr>
              <a:t>IOT</a:t>
            </a:r>
          </a:p>
        </p:txBody>
      </p:sp>
      <p:sp>
        <p:nvSpPr>
          <p:cNvPr id="12" name="TextBox 12"/>
          <p:cNvSpPr txBox="1"/>
          <p:nvPr/>
        </p:nvSpPr>
        <p:spPr>
          <a:xfrm>
            <a:off x="648797" y="953702"/>
            <a:ext cx="17427613" cy="2291584"/>
          </a:xfrm>
          <a:prstGeom prst="rect">
            <a:avLst/>
          </a:prstGeom>
        </p:spPr>
        <p:txBody>
          <a:bodyPr lIns="0" tIns="0" rIns="0" bIns="0" rtlCol="0" anchor="t">
            <a:spAutoFit/>
          </a:bodyPr>
          <a:lstStyle/>
          <a:p>
            <a:pPr algn="ctr">
              <a:lnSpc>
                <a:spcPts val="8633"/>
              </a:lnSpc>
              <a:spcBef>
                <a:spcPct val="0"/>
              </a:spcBef>
            </a:pPr>
            <a:r>
              <a:rPr lang="en-US" sz="9592">
                <a:solidFill>
                  <a:srgbClr val="FFFFFF"/>
                </a:solidFill>
                <a:latin typeface="Organic"/>
              </a:rPr>
              <a:t>IOT BASED SMARTWATER TANK MONITORING &amp; CONTROLLING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0" y="0"/>
            <a:ext cx="18288000" cy="10287000"/>
          </a:xfrm>
          <a:prstGeom prst="rect">
            <a:avLst/>
          </a:prstGeom>
        </p:spPr>
      </p:pic>
      <p:grpSp>
        <p:nvGrpSpPr>
          <p:cNvPr id="3" name="Group 3"/>
          <p:cNvGrpSpPr/>
          <p:nvPr/>
        </p:nvGrpSpPr>
        <p:grpSpPr>
          <a:xfrm>
            <a:off x="-9525" y="-9525"/>
            <a:ext cx="19050" cy="19050"/>
            <a:chOff x="0" y="0"/>
            <a:chExt cx="25400" cy="25400"/>
          </a:xfrm>
        </p:grpSpPr>
        <p:sp>
          <p:nvSpPr>
            <p:cNvPr id="4" name="Freeform 4"/>
            <p:cNvSpPr/>
            <p:nvPr/>
          </p:nvSpPr>
          <p:spPr>
            <a:xfrm>
              <a:off x="0" y="0"/>
              <a:ext cx="0" cy="0"/>
            </a:xfrm>
            <a:custGeom>
              <a:avLst/>
              <a:gdLst/>
              <a:ahLst/>
              <a:cxnLst/>
              <a:rect l="l" t="t" r="r" b="b"/>
              <a:pathLst>
                <a:path/>
              </a:pathLst>
            </a:custGeom>
            <a:solidFill>
              <a:srgbClr val="5B9BD5"/>
            </a:solidFill>
          </p:spPr>
        </p:sp>
        <p:sp>
          <p:nvSpPr>
            <p:cNvPr id="5" name="Freeform 5"/>
            <p:cNvSpPr/>
            <p:nvPr/>
          </p:nvSpPr>
          <p:spPr>
            <a:xfrm>
              <a:off x="12700" y="0"/>
              <a:ext cx="0" cy="12700"/>
            </a:xfrm>
            <a:custGeom>
              <a:avLst/>
              <a:gdLst/>
              <a:ahLst/>
              <a:cxnLst/>
              <a:rect l="l" t="t" r="r" b="b"/>
              <a:pathLst>
                <a:path h="12700">
                  <a:moveTo>
                    <a:pt x="0" y="0"/>
                  </a:moveTo>
                  <a:lnTo>
                    <a:pt x="0" y="12700"/>
                  </a:lnTo>
                  <a:lnTo>
                    <a:pt x="0" y="0"/>
                  </a:lnTo>
                  <a:lnTo>
                    <a:pt x="0" y="12700"/>
                  </a:lnTo>
                  <a:lnTo>
                    <a:pt x="0" y="0"/>
                  </a:lnTo>
                  <a:lnTo>
                    <a:pt x="0" y="12700"/>
                  </a:lnTo>
                  <a:lnTo>
                    <a:pt x="0" y="0"/>
                  </a:lnTo>
                </a:path>
              </a:pathLst>
            </a:custGeom>
            <a:solidFill>
              <a:srgbClr val="41719C"/>
            </a:solidFill>
          </p:spPr>
        </p:sp>
      </p:grpSp>
      <p:sp>
        <p:nvSpPr>
          <p:cNvPr id="6" name="TextBox 6"/>
          <p:cNvSpPr txBox="1"/>
          <p:nvPr/>
        </p:nvSpPr>
        <p:spPr>
          <a:xfrm>
            <a:off x="1722120" y="1123950"/>
            <a:ext cx="8002966" cy="895350"/>
          </a:xfrm>
          <a:prstGeom prst="rect">
            <a:avLst/>
          </a:prstGeom>
        </p:spPr>
        <p:txBody>
          <a:bodyPr lIns="0" tIns="0" rIns="0" bIns="0" rtlCol="0" anchor="t">
            <a:spAutoFit/>
          </a:bodyPr>
          <a:lstStyle/>
          <a:p>
            <a:pPr algn="l">
              <a:lnSpc>
                <a:spcPts val="7079"/>
              </a:lnSpc>
            </a:pPr>
            <a:r>
              <a:rPr lang="en-US" sz="5899" spc="-235">
                <a:solidFill>
                  <a:srgbClr val="1EE2F4"/>
                </a:solidFill>
                <a:latin typeface="Abhaya Libre Regular Bold"/>
              </a:rPr>
              <a:t>PRESENTED BY:-</a:t>
            </a:r>
          </a:p>
        </p:txBody>
      </p:sp>
      <p:pic>
        <p:nvPicPr>
          <p:cNvPr id="7" name="Picture 7"/>
          <p:cNvPicPr>
            <a:picLocks noChangeAspect="1"/>
          </p:cNvPicPr>
          <p:nvPr/>
        </p:nvPicPr>
        <p:blipFill>
          <a:blip r:embed="rId4"/>
          <a:srcRect r="267" b="252"/>
          <a:stretch>
            <a:fillRect/>
          </a:stretch>
        </p:blipFill>
        <p:spPr>
          <a:xfrm rot="-5400000">
            <a:off x="-815340" y="794385"/>
            <a:ext cx="3488055" cy="1881188"/>
          </a:xfrm>
          <a:prstGeom prst="rect">
            <a:avLst/>
          </a:prstGeom>
        </p:spPr>
      </p:pic>
      <p:pic>
        <p:nvPicPr>
          <p:cNvPr id="8" name="Picture 8"/>
          <p:cNvPicPr>
            <a:picLocks noChangeAspect="1"/>
          </p:cNvPicPr>
          <p:nvPr/>
        </p:nvPicPr>
        <p:blipFill>
          <a:blip r:embed="rId5"/>
          <a:srcRect r="36" b="60640"/>
          <a:stretch>
            <a:fillRect/>
          </a:stretch>
        </p:blipFill>
        <p:spPr>
          <a:xfrm>
            <a:off x="-16192" y="9015412"/>
            <a:ext cx="18319432" cy="1279207"/>
          </a:xfrm>
          <a:prstGeom prst="rect">
            <a:avLst/>
          </a:prstGeom>
        </p:spPr>
      </p:pic>
      <p:sp>
        <p:nvSpPr>
          <p:cNvPr id="9" name="TextBox 9"/>
          <p:cNvSpPr txBox="1"/>
          <p:nvPr/>
        </p:nvSpPr>
        <p:spPr>
          <a:xfrm>
            <a:off x="-16192" y="2591928"/>
            <a:ext cx="17238347" cy="1144452"/>
          </a:xfrm>
          <a:prstGeom prst="rect">
            <a:avLst/>
          </a:prstGeom>
        </p:spPr>
        <p:txBody>
          <a:bodyPr lIns="0" tIns="0" rIns="0" bIns="0" rtlCol="0" anchor="t">
            <a:spAutoFit/>
          </a:bodyPr>
          <a:lstStyle/>
          <a:p>
            <a:pPr algn="ctr">
              <a:lnSpc>
                <a:spcPts val="8364"/>
              </a:lnSpc>
              <a:spcBef>
                <a:spcPct val="0"/>
              </a:spcBef>
            </a:pPr>
            <a:r>
              <a:rPr lang="en-US" sz="9293">
                <a:solidFill>
                  <a:srgbClr val="E5CCFD"/>
                </a:solidFill>
                <a:latin typeface="Organic"/>
              </a:rPr>
              <a:t>TEAM DRACARYS</a:t>
            </a:r>
          </a:p>
        </p:txBody>
      </p:sp>
      <p:sp>
        <p:nvSpPr>
          <p:cNvPr id="10" name="TextBox 10"/>
          <p:cNvSpPr txBox="1"/>
          <p:nvPr/>
        </p:nvSpPr>
        <p:spPr>
          <a:xfrm>
            <a:off x="3866640" y="3869730"/>
            <a:ext cx="12003526" cy="4798650"/>
          </a:xfrm>
          <a:prstGeom prst="rect">
            <a:avLst/>
          </a:prstGeom>
        </p:spPr>
        <p:txBody>
          <a:bodyPr lIns="0" tIns="0" rIns="0" bIns="0" rtlCol="0" anchor="t">
            <a:spAutoFit/>
          </a:bodyPr>
          <a:lstStyle/>
          <a:p>
            <a:pPr marL="1056231" lvl="1" indent="-528115" algn="ctr">
              <a:lnSpc>
                <a:spcPts val="7631"/>
              </a:lnSpc>
              <a:buFont typeface="Arial"/>
              <a:buChar char="•"/>
            </a:pPr>
            <a:r>
              <a:rPr lang="en-US" sz="4892" spc="-190">
                <a:solidFill>
                  <a:srgbClr val="FFFFFF"/>
                </a:solidFill>
                <a:latin typeface="Alice"/>
              </a:rPr>
              <a:t>K . ROHITH  (TEAM LEAD)</a:t>
            </a:r>
          </a:p>
          <a:p>
            <a:pPr marL="1056231" lvl="1" indent="-528115" algn="ctr">
              <a:lnSpc>
                <a:spcPts val="7631"/>
              </a:lnSpc>
              <a:buFont typeface="Arial"/>
              <a:buChar char="•"/>
            </a:pPr>
            <a:r>
              <a:rPr lang="en-US" sz="4892" spc="-190">
                <a:solidFill>
                  <a:srgbClr val="FFFFFF"/>
                </a:solidFill>
                <a:latin typeface="Alice"/>
              </a:rPr>
              <a:t>A . PRANAY</a:t>
            </a:r>
          </a:p>
          <a:p>
            <a:pPr marL="1056231" lvl="1" indent="-528115" algn="ctr">
              <a:lnSpc>
                <a:spcPts val="7631"/>
              </a:lnSpc>
              <a:buFont typeface="Arial"/>
              <a:buChar char="•"/>
            </a:pPr>
            <a:r>
              <a:rPr lang="en-US" sz="4892" spc="-190">
                <a:solidFill>
                  <a:srgbClr val="FFFFFF"/>
                </a:solidFill>
                <a:latin typeface="Alice"/>
              </a:rPr>
              <a:t>M . RAJU ( TEAM CO-ORDINATOR)</a:t>
            </a:r>
          </a:p>
          <a:p>
            <a:pPr marL="1056231" lvl="1" indent="-528115" algn="ctr">
              <a:lnSpc>
                <a:spcPts val="7631"/>
              </a:lnSpc>
              <a:buFont typeface="Arial"/>
              <a:buChar char="•"/>
            </a:pPr>
            <a:r>
              <a:rPr lang="en-US" sz="4892" spc="-190">
                <a:solidFill>
                  <a:srgbClr val="FFFFFF"/>
                </a:solidFill>
                <a:latin typeface="Alice"/>
              </a:rPr>
              <a:t>S . ANIL</a:t>
            </a:r>
          </a:p>
          <a:p>
            <a:pPr marL="1056231" lvl="1" indent="-528115" algn="ctr">
              <a:lnSpc>
                <a:spcPts val="7631"/>
              </a:lnSpc>
              <a:buFont typeface="Arial"/>
              <a:buChar char="•"/>
            </a:pPr>
            <a:r>
              <a:rPr lang="en-US" sz="4892" spc="-194">
                <a:solidFill>
                  <a:srgbClr val="FFFFFF"/>
                </a:solidFill>
                <a:latin typeface="Alice"/>
              </a:rPr>
              <a:t>K . KARTHIKEYA</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0" y="0"/>
            <a:ext cx="18288000" cy="10287000"/>
          </a:xfrm>
          <a:prstGeom prst="rect">
            <a:avLst/>
          </a:prstGeom>
        </p:spPr>
      </p:pic>
      <p:grpSp>
        <p:nvGrpSpPr>
          <p:cNvPr id="3" name="Group 3"/>
          <p:cNvGrpSpPr/>
          <p:nvPr/>
        </p:nvGrpSpPr>
        <p:grpSpPr>
          <a:xfrm>
            <a:off x="-9525" y="-9525"/>
            <a:ext cx="19050" cy="19050"/>
            <a:chOff x="0" y="0"/>
            <a:chExt cx="25400" cy="25400"/>
          </a:xfrm>
        </p:grpSpPr>
        <p:sp>
          <p:nvSpPr>
            <p:cNvPr id="4" name="Freeform 4"/>
            <p:cNvSpPr/>
            <p:nvPr/>
          </p:nvSpPr>
          <p:spPr>
            <a:xfrm>
              <a:off x="0" y="0"/>
              <a:ext cx="0" cy="0"/>
            </a:xfrm>
            <a:custGeom>
              <a:avLst/>
              <a:gdLst/>
              <a:ahLst/>
              <a:cxnLst/>
              <a:rect l="l" t="t" r="r" b="b"/>
              <a:pathLst>
                <a:path/>
              </a:pathLst>
            </a:custGeom>
            <a:solidFill>
              <a:srgbClr val="5B9BD5"/>
            </a:solidFill>
          </p:spPr>
        </p:sp>
        <p:sp>
          <p:nvSpPr>
            <p:cNvPr id="5" name="Freeform 5"/>
            <p:cNvSpPr/>
            <p:nvPr/>
          </p:nvSpPr>
          <p:spPr>
            <a:xfrm>
              <a:off x="12700" y="0"/>
              <a:ext cx="0" cy="12700"/>
            </a:xfrm>
            <a:custGeom>
              <a:avLst/>
              <a:gdLst/>
              <a:ahLst/>
              <a:cxnLst/>
              <a:rect l="l" t="t" r="r" b="b"/>
              <a:pathLst>
                <a:path h="12700">
                  <a:moveTo>
                    <a:pt x="0" y="0"/>
                  </a:moveTo>
                  <a:lnTo>
                    <a:pt x="0" y="12700"/>
                  </a:lnTo>
                  <a:lnTo>
                    <a:pt x="0" y="0"/>
                  </a:lnTo>
                  <a:lnTo>
                    <a:pt x="0" y="12700"/>
                  </a:lnTo>
                  <a:lnTo>
                    <a:pt x="0" y="0"/>
                  </a:lnTo>
                  <a:lnTo>
                    <a:pt x="0" y="12700"/>
                  </a:lnTo>
                  <a:lnTo>
                    <a:pt x="0" y="0"/>
                  </a:lnTo>
                </a:path>
              </a:pathLst>
            </a:custGeom>
            <a:solidFill>
              <a:srgbClr val="41719C"/>
            </a:solidFill>
          </p:spPr>
        </p:sp>
      </p:grpSp>
      <p:pic>
        <p:nvPicPr>
          <p:cNvPr id="6" name="Picture 6"/>
          <p:cNvPicPr>
            <a:picLocks noChangeAspect="1"/>
          </p:cNvPicPr>
          <p:nvPr/>
        </p:nvPicPr>
        <p:blipFill>
          <a:blip r:embed="rId4"/>
          <a:srcRect r="267" b="252"/>
          <a:stretch>
            <a:fillRect/>
          </a:stretch>
        </p:blipFill>
        <p:spPr>
          <a:xfrm rot="-5400000">
            <a:off x="-815340" y="794385"/>
            <a:ext cx="3488055" cy="1881188"/>
          </a:xfrm>
          <a:prstGeom prst="rect">
            <a:avLst/>
          </a:prstGeom>
        </p:spPr>
      </p:pic>
      <p:pic>
        <p:nvPicPr>
          <p:cNvPr id="7" name="Picture 7"/>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rot="-5400000">
            <a:off x="5616968" y="-984373"/>
            <a:ext cx="7054064" cy="12825571"/>
          </a:xfrm>
          <a:prstGeom prst="rect">
            <a:avLst/>
          </a:prstGeom>
        </p:spPr>
      </p:pic>
      <p:sp>
        <p:nvSpPr>
          <p:cNvPr id="8" name="TextBox 8"/>
          <p:cNvSpPr txBox="1"/>
          <p:nvPr/>
        </p:nvSpPr>
        <p:spPr>
          <a:xfrm>
            <a:off x="3935036" y="4485438"/>
            <a:ext cx="10972338" cy="1628775"/>
          </a:xfrm>
          <a:prstGeom prst="rect">
            <a:avLst/>
          </a:prstGeom>
        </p:spPr>
        <p:txBody>
          <a:bodyPr lIns="0" tIns="0" rIns="0" bIns="0" rtlCol="0" anchor="t">
            <a:spAutoFit/>
          </a:bodyPr>
          <a:lstStyle/>
          <a:p>
            <a:pPr algn="ctr">
              <a:lnSpc>
                <a:spcPts val="12599"/>
              </a:lnSpc>
            </a:pPr>
            <a:r>
              <a:rPr lang="en-US" sz="9000">
                <a:solidFill>
                  <a:srgbClr val="FFFFFF"/>
                </a:solidFill>
                <a:latin typeface="Aliens and Cow"/>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0" y="0"/>
            <a:ext cx="18288000" cy="10287000"/>
          </a:xfrm>
          <a:prstGeom prst="rect">
            <a:avLst/>
          </a:prstGeom>
        </p:spPr>
      </p:pic>
      <p:grpSp>
        <p:nvGrpSpPr>
          <p:cNvPr id="3" name="Group 3"/>
          <p:cNvGrpSpPr/>
          <p:nvPr/>
        </p:nvGrpSpPr>
        <p:grpSpPr>
          <a:xfrm>
            <a:off x="-9525" y="-9525"/>
            <a:ext cx="19050" cy="19050"/>
            <a:chOff x="0" y="0"/>
            <a:chExt cx="25400" cy="25400"/>
          </a:xfrm>
        </p:grpSpPr>
        <p:sp>
          <p:nvSpPr>
            <p:cNvPr id="4" name="Freeform 4"/>
            <p:cNvSpPr/>
            <p:nvPr/>
          </p:nvSpPr>
          <p:spPr>
            <a:xfrm>
              <a:off x="0" y="0"/>
              <a:ext cx="0" cy="0"/>
            </a:xfrm>
            <a:custGeom>
              <a:avLst/>
              <a:gdLst/>
              <a:ahLst/>
              <a:cxnLst/>
              <a:rect l="l" t="t" r="r" b="b"/>
              <a:pathLst>
                <a:path/>
              </a:pathLst>
            </a:custGeom>
            <a:solidFill>
              <a:srgbClr val="5B9BD5"/>
            </a:solidFill>
          </p:spPr>
        </p:sp>
        <p:sp>
          <p:nvSpPr>
            <p:cNvPr id="5" name="Freeform 5"/>
            <p:cNvSpPr/>
            <p:nvPr/>
          </p:nvSpPr>
          <p:spPr>
            <a:xfrm>
              <a:off x="12700" y="0"/>
              <a:ext cx="0" cy="12700"/>
            </a:xfrm>
            <a:custGeom>
              <a:avLst/>
              <a:gdLst/>
              <a:ahLst/>
              <a:cxnLst/>
              <a:rect l="l" t="t" r="r" b="b"/>
              <a:pathLst>
                <a:path h="12700">
                  <a:moveTo>
                    <a:pt x="0" y="0"/>
                  </a:moveTo>
                  <a:lnTo>
                    <a:pt x="0" y="12700"/>
                  </a:lnTo>
                  <a:lnTo>
                    <a:pt x="0" y="0"/>
                  </a:lnTo>
                  <a:lnTo>
                    <a:pt x="0" y="12700"/>
                  </a:lnTo>
                  <a:lnTo>
                    <a:pt x="0" y="0"/>
                  </a:lnTo>
                  <a:lnTo>
                    <a:pt x="0" y="12700"/>
                  </a:lnTo>
                  <a:lnTo>
                    <a:pt x="0" y="0"/>
                  </a:lnTo>
                </a:path>
              </a:pathLst>
            </a:custGeom>
            <a:solidFill>
              <a:srgbClr val="41719C"/>
            </a:solidFill>
          </p:spPr>
        </p:sp>
      </p:grpSp>
      <p:sp>
        <p:nvSpPr>
          <p:cNvPr id="6" name="TextBox 6"/>
          <p:cNvSpPr txBox="1"/>
          <p:nvPr/>
        </p:nvSpPr>
        <p:spPr>
          <a:xfrm>
            <a:off x="2052988" y="1325404"/>
            <a:ext cx="6059203" cy="819150"/>
          </a:xfrm>
          <a:prstGeom prst="rect">
            <a:avLst/>
          </a:prstGeom>
        </p:spPr>
        <p:txBody>
          <a:bodyPr lIns="0" tIns="0" rIns="0" bIns="0" rtlCol="0" anchor="t">
            <a:spAutoFit/>
          </a:bodyPr>
          <a:lstStyle/>
          <a:p>
            <a:pPr algn="l">
              <a:lnSpc>
                <a:spcPts val="6480"/>
              </a:lnSpc>
            </a:pPr>
            <a:r>
              <a:rPr lang="en-US" sz="5400" spc="-215">
                <a:solidFill>
                  <a:srgbClr val="1EE2F4"/>
                </a:solidFill>
                <a:latin typeface="Abhaya Libre Regular Bold"/>
              </a:rPr>
              <a:t>INTRODUCTION:-</a:t>
            </a:r>
          </a:p>
        </p:txBody>
      </p:sp>
      <p:pic>
        <p:nvPicPr>
          <p:cNvPr id="7" name="Picture 7"/>
          <p:cNvPicPr>
            <a:picLocks noChangeAspect="1"/>
          </p:cNvPicPr>
          <p:nvPr/>
        </p:nvPicPr>
        <p:blipFill>
          <a:blip r:embed="rId4"/>
          <a:srcRect r="267" b="252"/>
          <a:stretch>
            <a:fillRect/>
          </a:stretch>
        </p:blipFill>
        <p:spPr>
          <a:xfrm rot="-5400000">
            <a:off x="-815340" y="794385"/>
            <a:ext cx="3488055" cy="1881188"/>
          </a:xfrm>
          <a:prstGeom prst="rect">
            <a:avLst/>
          </a:prstGeom>
        </p:spPr>
      </p:pic>
      <p:sp>
        <p:nvSpPr>
          <p:cNvPr id="8" name="TextBox 8"/>
          <p:cNvSpPr txBox="1"/>
          <p:nvPr/>
        </p:nvSpPr>
        <p:spPr>
          <a:xfrm>
            <a:off x="1299411" y="2343526"/>
            <a:ext cx="16230600" cy="6210516"/>
          </a:xfrm>
          <a:prstGeom prst="rect">
            <a:avLst/>
          </a:prstGeom>
        </p:spPr>
        <p:txBody>
          <a:bodyPr lIns="0" tIns="0" rIns="0" bIns="0" rtlCol="0" anchor="t">
            <a:spAutoFit/>
          </a:bodyPr>
          <a:lstStyle/>
          <a:p>
            <a:pPr marL="853586" lvl="1" indent="-426793" algn="ctr">
              <a:lnSpc>
                <a:spcPts val="6167"/>
              </a:lnSpc>
              <a:buFont typeface="Arial"/>
              <a:buChar char="•"/>
            </a:pPr>
            <a:r>
              <a:rPr lang="en-US" sz="3953" spc="-154">
                <a:solidFill>
                  <a:srgbClr val="FFFFFF"/>
                </a:solidFill>
                <a:latin typeface="Alice"/>
              </a:rPr>
              <a:t>Nowadays everybody has overhead tank at their homes. But everyone who has a water tank above knows the kind of problems that they face. Firstly there is no system to track the water in the tank. </a:t>
            </a:r>
          </a:p>
          <a:p>
            <a:pPr marL="853586" lvl="1" indent="-426793" algn="ctr">
              <a:lnSpc>
                <a:spcPts val="6167"/>
              </a:lnSpc>
              <a:buFont typeface="Arial"/>
              <a:buChar char="•"/>
            </a:pPr>
            <a:r>
              <a:rPr lang="en-US" sz="3953" spc="-157">
                <a:solidFill>
                  <a:srgbClr val="FFFFFF"/>
                </a:solidFill>
                <a:latin typeface="Alice"/>
              </a:rPr>
              <a:t>Then there come a secondary problem that is when their water pump is started they have no idea when it gets filled up and sometimes there are situation where the pump keeps on pumping water to the tank and the water starts spilling out from the tank. There is wastage of energy as well as wastage of water.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0" y="0"/>
            <a:ext cx="18288000" cy="10287000"/>
          </a:xfrm>
          <a:prstGeom prst="rect">
            <a:avLst/>
          </a:prstGeom>
        </p:spPr>
      </p:pic>
      <p:grpSp>
        <p:nvGrpSpPr>
          <p:cNvPr id="3" name="Group 3"/>
          <p:cNvGrpSpPr/>
          <p:nvPr/>
        </p:nvGrpSpPr>
        <p:grpSpPr>
          <a:xfrm>
            <a:off x="-9525" y="-9525"/>
            <a:ext cx="19050" cy="19050"/>
            <a:chOff x="0" y="0"/>
            <a:chExt cx="25400" cy="25400"/>
          </a:xfrm>
        </p:grpSpPr>
        <p:sp>
          <p:nvSpPr>
            <p:cNvPr id="4" name="Freeform 4"/>
            <p:cNvSpPr/>
            <p:nvPr/>
          </p:nvSpPr>
          <p:spPr>
            <a:xfrm>
              <a:off x="0" y="0"/>
              <a:ext cx="0" cy="0"/>
            </a:xfrm>
            <a:custGeom>
              <a:avLst/>
              <a:gdLst/>
              <a:ahLst/>
              <a:cxnLst/>
              <a:rect l="l" t="t" r="r" b="b"/>
              <a:pathLst>
                <a:path/>
              </a:pathLst>
            </a:custGeom>
            <a:solidFill>
              <a:srgbClr val="5B9BD5"/>
            </a:solidFill>
          </p:spPr>
        </p:sp>
        <p:sp>
          <p:nvSpPr>
            <p:cNvPr id="5" name="Freeform 5"/>
            <p:cNvSpPr/>
            <p:nvPr/>
          </p:nvSpPr>
          <p:spPr>
            <a:xfrm>
              <a:off x="12700" y="0"/>
              <a:ext cx="0" cy="12700"/>
            </a:xfrm>
            <a:custGeom>
              <a:avLst/>
              <a:gdLst/>
              <a:ahLst/>
              <a:cxnLst/>
              <a:rect l="l" t="t" r="r" b="b"/>
              <a:pathLst>
                <a:path h="12700">
                  <a:moveTo>
                    <a:pt x="0" y="0"/>
                  </a:moveTo>
                  <a:lnTo>
                    <a:pt x="0" y="12700"/>
                  </a:lnTo>
                  <a:lnTo>
                    <a:pt x="0" y="0"/>
                  </a:lnTo>
                  <a:lnTo>
                    <a:pt x="0" y="12700"/>
                  </a:lnTo>
                  <a:lnTo>
                    <a:pt x="0" y="0"/>
                  </a:lnTo>
                  <a:lnTo>
                    <a:pt x="0" y="12700"/>
                  </a:lnTo>
                  <a:lnTo>
                    <a:pt x="0" y="0"/>
                  </a:lnTo>
                </a:path>
              </a:pathLst>
            </a:custGeom>
            <a:solidFill>
              <a:srgbClr val="41719C"/>
            </a:solidFill>
          </p:spPr>
        </p:sp>
      </p:grpSp>
      <p:sp>
        <p:nvSpPr>
          <p:cNvPr id="6" name="TextBox 6"/>
          <p:cNvSpPr txBox="1"/>
          <p:nvPr/>
        </p:nvSpPr>
        <p:spPr>
          <a:xfrm>
            <a:off x="1722120" y="1123950"/>
            <a:ext cx="7421880" cy="819150"/>
          </a:xfrm>
          <a:prstGeom prst="rect">
            <a:avLst/>
          </a:prstGeom>
        </p:spPr>
        <p:txBody>
          <a:bodyPr lIns="0" tIns="0" rIns="0" bIns="0" rtlCol="0" anchor="t">
            <a:spAutoFit/>
          </a:bodyPr>
          <a:lstStyle/>
          <a:p>
            <a:pPr algn="l">
              <a:lnSpc>
                <a:spcPts val="6480"/>
              </a:lnSpc>
            </a:pPr>
            <a:r>
              <a:rPr lang="en-US" sz="5400" spc="-215">
                <a:solidFill>
                  <a:srgbClr val="1EE2F4"/>
                </a:solidFill>
                <a:latin typeface="Abhaya Libre Regular Bold"/>
              </a:rPr>
              <a:t>CIRCUIT DIAGRAM:-</a:t>
            </a:r>
          </a:p>
        </p:txBody>
      </p:sp>
      <p:pic>
        <p:nvPicPr>
          <p:cNvPr id="7" name="Picture 7"/>
          <p:cNvPicPr>
            <a:picLocks noChangeAspect="1"/>
          </p:cNvPicPr>
          <p:nvPr/>
        </p:nvPicPr>
        <p:blipFill>
          <a:blip r:embed="rId4"/>
          <a:srcRect r="267" b="252"/>
          <a:stretch>
            <a:fillRect/>
          </a:stretch>
        </p:blipFill>
        <p:spPr>
          <a:xfrm rot="-5400000">
            <a:off x="-815340" y="794385"/>
            <a:ext cx="3488055" cy="1881188"/>
          </a:xfrm>
          <a:prstGeom prst="rect">
            <a:avLst/>
          </a:prstGeom>
        </p:spPr>
      </p:pic>
      <p:pic>
        <p:nvPicPr>
          <p:cNvPr id="1026" name="Picture 2">
            <a:extLst>
              <a:ext uri="{FF2B5EF4-FFF2-40B4-BE49-F238E27FC236}">
                <a16:creationId xmlns:a16="http://schemas.microsoft.com/office/drawing/2014/main" id="{8F091306-8D80-D006-C553-662789589CA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00400" y="2247900"/>
            <a:ext cx="8867775" cy="77413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0" y="0"/>
            <a:ext cx="18288000" cy="10287000"/>
          </a:xfrm>
          <a:prstGeom prst="rect">
            <a:avLst/>
          </a:prstGeom>
        </p:spPr>
      </p:pic>
      <p:grpSp>
        <p:nvGrpSpPr>
          <p:cNvPr id="3" name="Group 3"/>
          <p:cNvGrpSpPr/>
          <p:nvPr/>
        </p:nvGrpSpPr>
        <p:grpSpPr>
          <a:xfrm>
            <a:off x="-9525" y="-9525"/>
            <a:ext cx="19050" cy="19050"/>
            <a:chOff x="0" y="0"/>
            <a:chExt cx="25400" cy="25400"/>
          </a:xfrm>
        </p:grpSpPr>
        <p:sp>
          <p:nvSpPr>
            <p:cNvPr id="4" name="Freeform 4"/>
            <p:cNvSpPr/>
            <p:nvPr/>
          </p:nvSpPr>
          <p:spPr>
            <a:xfrm>
              <a:off x="0" y="0"/>
              <a:ext cx="0" cy="0"/>
            </a:xfrm>
            <a:custGeom>
              <a:avLst/>
              <a:gdLst/>
              <a:ahLst/>
              <a:cxnLst/>
              <a:rect l="l" t="t" r="r" b="b"/>
              <a:pathLst>
                <a:path/>
              </a:pathLst>
            </a:custGeom>
            <a:solidFill>
              <a:srgbClr val="5B9BD5"/>
            </a:solidFill>
          </p:spPr>
        </p:sp>
        <p:sp>
          <p:nvSpPr>
            <p:cNvPr id="5" name="Freeform 5"/>
            <p:cNvSpPr/>
            <p:nvPr/>
          </p:nvSpPr>
          <p:spPr>
            <a:xfrm>
              <a:off x="12700" y="0"/>
              <a:ext cx="0" cy="12700"/>
            </a:xfrm>
            <a:custGeom>
              <a:avLst/>
              <a:gdLst/>
              <a:ahLst/>
              <a:cxnLst/>
              <a:rect l="l" t="t" r="r" b="b"/>
              <a:pathLst>
                <a:path h="12700">
                  <a:moveTo>
                    <a:pt x="0" y="0"/>
                  </a:moveTo>
                  <a:lnTo>
                    <a:pt x="0" y="12700"/>
                  </a:lnTo>
                  <a:lnTo>
                    <a:pt x="0" y="0"/>
                  </a:lnTo>
                  <a:lnTo>
                    <a:pt x="0" y="12700"/>
                  </a:lnTo>
                  <a:lnTo>
                    <a:pt x="0" y="0"/>
                  </a:lnTo>
                  <a:lnTo>
                    <a:pt x="0" y="12700"/>
                  </a:lnTo>
                  <a:lnTo>
                    <a:pt x="0" y="0"/>
                  </a:lnTo>
                </a:path>
              </a:pathLst>
            </a:custGeom>
            <a:solidFill>
              <a:srgbClr val="41719C"/>
            </a:solidFill>
          </p:spPr>
        </p:sp>
      </p:grpSp>
      <p:pic>
        <p:nvPicPr>
          <p:cNvPr id="6" name="Picture 6"/>
          <p:cNvPicPr>
            <a:picLocks noChangeAspect="1"/>
          </p:cNvPicPr>
          <p:nvPr/>
        </p:nvPicPr>
        <p:blipFill>
          <a:blip r:embed="rId4"/>
          <a:srcRect r="652" b="34871"/>
          <a:stretch>
            <a:fillRect/>
          </a:stretch>
        </p:blipFill>
        <p:spPr>
          <a:xfrm>
            <a:off x="-11430" y="8274368"/>
            <a:ext cx="18305145" cy="2025015"/>
          </a:xfrm>
          <a:prstGeom prst="rect">
            <a:avLst/>
          </a:prstGeom>
        </p:spPr>
      </p:pic>
      <p:pic>
        <p:nvPicPr>
          <p:cNvPr id="7" name="Picture 7"/>
          <p:cNvPicPr>
            <a:picLocks noChangeAspect="1"/>
          </p:cNvPicPr>
          <p:nvPr/>
        </p:nvPicPr>
        <p:blipFill>
          <a:blip r:embed="rId5"/>
          <a:srcRect r="267" b="252"/>
          <a:stretch>
            <a:fillRect/>
          </a:stretch>
        </p:blipFill>
        <p:spPr>
          <a:xfrm rot="-5400000">
            <a:off x="-815340" y="794385"/>
            <a:ext cx="3488055" cy="1881188"/>
          </a:xfrm>
          <a:prstGeom prst="rect">
            <a:avLst/>
          </a:prstGeom>
        </p:spPr>
      </p:pic>
      <p:pic>
        <p:nvPicPr>
          <p:cNvPr id="8" name="Picture 8"/>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3616714" y="2657951"/>
            <a:ext cx="4158584" cy="1419117"/>
          </a:xfrm>
          <a:prstGeom prst="rect">
            <a:avLst/>
          </a:prstGeom>
        </p:spPr>
      </p:pic>
      <p:pic>
        <p:nvPicPr>
          <p:cNvPr id="9" name="Picture 9"/>
          <p:cNvPicPr>
            <a:picLocks noChangeAspect="1"/>
          </p:cNvPicPr>
          <p:nvPr/>
        </p:nvPicPr>
        <p:blipFill>
          <a:blip r:embed="rId8"/>
          <a:srcRect l="9224" t="13971" r="6184" b="15409"/>
          <a:stretch>
            <a:fillRect/>
          </a:stretch>
        </p:blipFill>
        <p:spPr>
          <a:xfrm>
            <a:off x="13616714" y="4738553"/>
            <a:ext cx="4158584" cy="2317375"/>
          </a:xfrm>
          <a:prstGeom prst="rect">
            <a:avLst/>
          </a:prstGeom>
        </p:spPr>
      </p:pic>
      <p:pic>
        <p:nvPicPr>
          <p:cNvPr id="10" name="Picture 10"/>
          <p:cNvPicPr>
            <a:picLocks noChangeAspect="1"/>
          </p:cNvPicPr>
          <p:nvPr/>
        </p:nvPicPr>
        <p:blipFill>
          <a:blip r:embed="rId9"/>
          <a:srcRect/>
          <a:stretch>
            <a:fillRect/>
          </a:stretch>
        </p:blipFill>
        <p:spPr>
          <a:xfrm>
            <a:off x="9144000" y="5897240"/>
            <a:ext cx="2166193" cy="2759481"/>
          </a:xfrm>
          <a:prstGeom prst="rect">
            <a:avLst/>
          </a:prstGeom>
        </p:spPr>
      </p:pic>
      <p:sp>
        <p:nvSpPr>
          <p:cNvPr id="11" name="TextBox 11"/>
          <p:cNvSpPr txBox="1"/>
          <p:nvPr/>
        </p:nvSpPr>
        <p:spPr>
          <a:xfrm>
            <a:off x="1869281" y="2648426"/>
            <a:ext cx="11054334" cy="4980622"/>
          </a:xfrm>
          <a:prstGeom prst="rect">
            <a:avLst/>
          </a:prstGeom>
        </p:spPr>
        <p:txBody>
          <a:bodyPr lIns="0" tIns="0" rIns="0" bIns="0" rtlCol="0" anchor="t">
            <a:spAutoFit/>
          </a:bodyPr>
          <a:lstStyle/>
          <a:p>
            <a:pPr marL="1415029" lvl="1" indent="-707514">
              <a:lnSpc>
                <a:spcPts val="7864"/>
              </a:lnSpc>
              <a:buFont typeface="Arial"/>
              <a:buChar char="•"/>
            </a:pPr>
            <a:r>
              <a:rPr lang="en-US" sz="6554" spc="-255">
                <a:solidFill>
                  <a:srgbClr val="FFFFFF"/>
                </a:solidFill>
                <a:latin typeface="Alice"/>
              </a:rPr>
              <a:t>Ultrasonic sensor HC-SR04 </a:t>
            </a:r>
          </a:p>
          <a:p>
            <a:pPr marL="1415029" lvl="1" indent="-707514">
              <a:lnSpc>
                <a:spcPts val="7864"/>
              </a:lnSpc>
              <a:buFont typeface="Arial"/>
              <a:buChar char="•"/>
            </a:pPr>
            <a:r>
              <a:rPr lang="en-US" sz="6554" spc="-255">
                <a:solidFill>
                  <a:srgbClr val="FFFFFF"/>
                </a:solidFill>
                <a:latin typeface="Alice"/>
              </a:rPr>
              <a:t>Node MCU </a:t>
            </a:r>
          </a:p>
          <a:p>
            <a:pPr marL="1415029" lvl="1" indent="-707514">
              <a:lnSpc>
                <a:spcPts val="7864"/>
              </a:lnSpc>
              <a:buFont typeface="Arial"/>
              <a:buChar char="•"/>
            </a:pPr>
            <a:r>
              <a:rPr lang="en-US" sz="6554" spc="-255">
                <a:solidFill>
                  <a:srgbClr val="FFFFFF"/>
                </a:solidFill>
                <a:latin typeface="Alice"/>
              </a:rPr>
              <a:t>Relay Module </a:t>
            </a:r>
          </a:p>
          <a:p>
            <a:pPr marL="1415029" lvl="1" indent="-707514">
              <a:lnSpc>
                <a:spcPts val="7864"/>
              </a:lnSpc>
              <a:buFont typeface="Arial"/>
              <a:buChar char="•"/>
            </a:pPr>
            <a:r>
              <a:rPr lang="en-US" sz="6554" spc="-255">
                <a:solidFill>
                  <a:srgbClr val="FFFFFF"/>
                </a:solidFill>
                <a:latin typeface="Alice"/>
              </a:rPr>
              <a:t> Jumper wires </a:t>
            </a:r>
          </a:p>
          <a:p>
            <a:pPr marL="1415029" lvl="1" indent="-707514" algn="l">
              <a:lnSpc>
                <a:spcPts val="7864"/>
              </a:lnSpc>
              <a:buFont typeface="Arial"/>
              <a:buChar char="•"/>
            </a:pPr>
            <a:r>
              <a:rPr lang="en-US" sz="6554" spc="-261">
                <a:solidFill>
                  <a:srgbClr val="FFFFFF"/>
                </a:solidFill>
                <a:latin typeface="Alice"/>
              </a:rPr>
              <a:t> Pump Motor </a:t>
            </a:r>
          </a:p>
        </p:txBody>
      </p:sp>
      <p:sp>
        <p:nvSpPr>
          <p:cNvPr id="12" name="TextBox 12"/>
          <p:cNvSpPr txBox="1"/>
          <p:nvPr/>
        </p:nvSpPr>
        <p:spPr>
          <a:xfrm>
            <a:off x="2083067" y="1263491"/>
            <a:ext cx="8435440" cy="942975"/>
          </a:xfrm>
          <a:prstGeom prst="rect">
            <a:avLst/>
          </a:prstGeom>
        </p:spPr>
        <p:txBody>
          <a:bodyPr lIns="0" tIns="0" rIns="0" bIns="0" rtlCol="0" anchor="t">
            <a:spAutoFit/>
          </a:bodyPr>
          <a:lstStyle/>
          <a:p>
            <a:pPr algn="l">
              <a:lnSpc>
                <a:spcPts val="7439"/>
              </a:lnSpc>
            </a:pPr>
            <a:r>
              <a:rPr lang="en-US" sz="6199" spc="-247">
                <a:solidFill>
                  <a:srgbClr val="1EE2F4"/>
                </a:solidFill>
                <a:latin typeface="Abhaya Libre Regular Bold"/>
              </a:rPr>
              <a:t>COMPONENTS USED:-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0" y="0"/>
            <a:ext cx="18288000" cy="10287000"/>
          </a:xfrm>
          <a:prstGeom prst="rect">
            <a:avLst/>
          </a:prstGeom>
        </p:spPr>
      </p:pic>
      <p:grpSp>
        <p:nvGrpSpPr>
          <p:cNvPr id="3" name="Group 3"/>
          <p:cNvGrpSpPr/>
          <p:nvPr/>
        </p:nvGrpSpPr>
        <p:grpSpPr>
          <a:xfrm>
            <a:off x="-9525" y="-9525"/>
            <a:ext cx="19050" cy="19050"/>
            <a:chOff x="0" y="0"/>
            <a:chExt cx="25400" cy="25400"/>
          </a:xfrm>
        </p:grpSpPr>
        <p:sp>
          <p:nvSpPr>
            <p:cNvPr id="4" name="Freeform 4"/>
            <p:cNvSpPr/>
            <p:nvPr/>
          </p:nvSpPr>
          <p:spPr>
            <a:xfrm>
              <a:off x="0" y="0"/>
              <a:ext cx="0" cy="0"/>
            </a:xfrm>
            <a:custGeom>
              <a:avLst/>
              <a:gdLst/>
              <a:ahLst/>
              <a:cxnLst/>
              <a:rect l="l" t="t" r="r" b="b"/>
              <a:pathLst>
                <a:path/>
              </a:pathLst>
            </a:custGeom>
            <a:solidFill>
              <a:srgbClr val="5B9BD5"/>
            </a:solidFill>
          </p:spPr>
        </p:sp>
        <p:sp>
          <p:nvSpPr>
            <p:cNvPr id="5" name="Freeform 5"/>
            <p:cNvSpPr/>
            <p:nvPr/>
          </p:nvSpPr>
          <p:spPr>
            <a:xfrm>
              <a:off x="12700" y="0"/>
              <a:ext cx="0" cy="12700"/>
            </a:xfrm>
            <a:custGeom>
              <a:avLst/>
              <a:gdLst/>
              <a:ahLst/>
              <a:cxnLst/>
              <a:rect l="l" t="t" r="r" b="b"/>
              <a:pathLst>
                <a:path h="12700">
                  <a:moveTo>
                    <a:pt x="0" y="0"/>
                  </a:moveTo>
                  <a:lnTo>
                    <a:pt x="0" y="12700"/>
                  </a:lnTo>
                  <a:lnTo>
                    <a:pt x="0" y="0"/>
                  </a:lnTo>
                  <a:lnTo>
                    <a:pt x="0" y="12700"/>
                  </a:lnTo>
                  <a:lnTo>
                    <a:pt x="0" y="0"/>
                  </a:lnTo>
                  <a:lnTo>
                    <a:pt x="0" y="12700"/>
                  </a:lnTo>
                  <a:lnTo>
                    <a:pt x="0" y="0"/>
                  </a:lnTo>
                </a:path>
              </a:pathLst>
            </a:custGeom>
            <a:solidFill>
              <a:srgbClr val="41719C"/>
            </a:solidFill>
          </p:spPr>
        </p:sp>
      </p:grpSp>
      <p:pic>
        <p:nvPicPr>
          <p:cNvPr id="6" name="Picture 6"/>
          <p:cNvPicPr>
            <a:picLocks noChangeAspect="1"/>
          </p:cNvPicPr>
          <p:nvPr/>
        </p:nvPicPr>
        <p:blipFill>
          <a:blip r:embed="rId4"/>
          <a:srcRect r="267" b="252"/>
          <a:stretch>
            <a:fillRect/>
          </a:stretch>
        </p:blipFill>
        <p:spPr>
          <a:xfrm rot="-5400000">
            <a:off x="-815340" y="794385"/>
            <a:ext cx="3488055" cy="1881188"/>
          </a:xfrm>
          <a:prstGeom prst="rect">
            <a:avLst/>
          </a:prstGeom>
        </p:spPr>
      </p:pic>
      <p:pic>
        <p:nvPicPr>
          <p:cNvPr id="7" name="Picture 7"/>
          <p:cNvPicPr>
            <a:picLocks noChangeAspect="1"/>
          </p:cNvPicPr>
          <p:nvPr/>
        </p:nvPicPr>
        <p:blipFill>
          <a:blip r:embed="rId5"/>
          <a:srcRect/>
          <a:stretch>
            <a:fillRect/>
          </a:stretch>
        </p:blipFill>
        <p:spPr>
          <a:xfrm>
            <a:off x="551524" y="3254152"/>
            <a:ext cx="7527517" cy="5147951"/>
          </a:xfrm>
          <a:prstGeom prst="rect">
            <a:avLst/>
          </a:prstGeom>
        </p:spPr>
      </p:pic>
      <p:sp>
        <p:nvSpPr>
          <p:cNvPr id="8" name="TextBox 8"/>
          <p:cNvSpPr txBox="1"/>
          <p:nvPr/>
        </p:nvSpPr>
        <p:spPr>
          <a:xfrm>
            <a:off x="1275512" y="1019175"/>
            <a:ext cx="6803529" cy="1057275"/>
          </a:xfrm>
          <a:prstGeom prst="rect">
            <a:avLst/>
          </a:prstGeom>
        </p:spPr>
        <p:txBody>
          <a:bodyPr lIns="0" tIns="0" rIns="0" bIns="0" rtlCol="0" anchor="t">
            <a:spAutoFit/>
          </a:bodyPr>
          <a:lstStyle/>
          <a:p>
            <a:pPr algn="ctr">
              <a:lnSpc>
                <a:spcPts val="8279"/>
              </a:lnSpc>
              <a:spcBef>
                <a:spcPct val="0"/>
              </a:spcBef>
            </a:pPr>
            <a:r>
              <a:rPr lang="en-US" sz="6899" spc="-275">
                <a:solidFill>
                  <a:srgbClr val="1EE2F4"/>
                </a:solidFill>
                <a:latin typeface="Abhaya Libre Regular"/>
              </a:rPr>
              <a:t>DESCRIPTION:-</a:t>
            </a:r>
          </a:p>
        </p:txBody>
      </p:sp>
      <p:sp>
        <p:nvSpPr>
          <p:cNvPr id="9" name="TextBox 9"/>
          <p:cNvSpPr txBox="1"/>
          <p:nvPr/>
        </p:nvSpPr>
        <p:spPr>
          <a:xfrm>
            <a:off x="8079041" y="2959016"/>
            <a:ext cx="9303517" cy="5657850"/>
          </a:xfrm>
          <a:prstGeom prst="rect">
            <a:avLst/>
          </a:prstGeom>
        </p:spPr>
        <p:txBody>
          <a:bodyPr lIns="0" tIns="0" rIns="0" bIns="0" rtlCol="0" anchor="t">
            <a:spAutoFit/>
          </a:bodyPr>
          <a:lstStyle/>
          <a:p>
            <a:pPr marL="1011818" lvl="1" indent="-505909" algn="ctr">
              <a:lnSpc>
                <a:spcPts val="5623"/>
              </a:lnSpc>
              <a:buFont typeface="Arial"/>
              <a:buChar char="•"/>
            </a:pPr>
            <a:r>
              <a:rPr lang="en-US" sz="4686" spc="-182">
                <a:solidFill>
                  <a:srgbClr val="FFFFFF"/>
                </a:solidFill>
                <a:latin typeface="Alice"/>
              </a:rPr>
              <a:t>IoT-based water level monitoring provides automatic detection of liquid levels from differently sized tanks or storage containers.</a:t>
            </a:r>
          </a:p>
          <a:p>
            <a:pPr marL="1011818" lvl="1" indent="-505909" algn="ctr">
              <a:lnSpc>
                <a:spcPts val="5623"/>
              </a:lnSpc>
              <a:buFont typeface="Arial"/>
              <a:buChar char="•"/>
            </a:pPr>
            <a:r>
              <a:rPr lang="en-US" sz="4686" spc="-186">
                <a:solidFill>
                  <a:srgbClr val="FFFFFF"/>
                </a:solidFill>
                <a:latin typeface="Alice"/>
              </a:rPr>
              <a:t> It is a state-of?the-art system specially designed to inform the users about the real status of the liquid levels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0" y="-38100"/>
            <a:ext cx="18288000" cy="10287000"/>
          </a:xfrm>
          <a:prstGeom prst="rect">
            <a:avLst/>
          </a:prstGeom>
        </p:spPr>
      </p:pic>
      <p:grpSp>
        <p:nvGrpSpPr>
          <p:cNvPr id="3" name="Group 3"/>
          <p:cNvGrpSpPr/>
          <p:nvPr/>
        </p:nvGrpSpPr>
        <p:grpSpPr>
          <a:xfrm>
            <a:off x="-9525" y="-9525"/>
            <a:ext cx="19050" cy="19050"/>
            <a:chOff x="0" y="0"/>
            <a:chExt cx="25400" cy="25400"/>
          </a:xfrm>
        </p:grpSpPr>
        <p:sp>
          <p:nvSpPr>
            <p:cNvPr id="4" name="Freeform 4"/>
            <p:cNvSpPr/>
            <p:nvPr/>
          </p:nvSpPr>
          <p:spPr>
            <a:xfrm>
              <a:off x="0" y="0"/>
              <a:ext cx="0" cy="0"/>
            </a:xfrm>
            <a:custGeom>
              <a:avLst/>
              <a:gdLst/>
              <a:ahLst/>
              <a:cxnLst/>
              <a:rect l="l" t="t" r="r" b="b"/>
              <a:pathLst>
                <a:path/>
              </a:pathLst>
            </a:custGeom>
            <a:solidFill>
              <a:srgbClr val="5B9BD5"/>
            </a:solidFill>
          </p:spPr>
        </p:sp>
        <p:sp>
          <p:nvSpPr>
            <p:cNvPr id="5" name="Freeform 5"/>
            <p:cNvSpPr/>
            <p:nvPr/>
          </p:nvSpPr>
          <p:spPr>
            <a:xfrm>
              <a:off x="12700" y="0"/>
              <a:ext cx="0" cy="12700"/>
            </a:xfrm>
            <a:custGeom>
              <a:avLst/>
              <a:gdLst/>
              <a:ahLst/>
              <a:cxnLst/>
              <a:rect l="l" t="t" r="r" b="b"/>
              <a:pathLst>
                <a:path h="12700">
                  <a:moveTo>
                    <a:pt x="0" y="0"/>
                  </a:moveTo>
                  <a:lnTo>
                    <a:pt x="0" y="12700"/>
                  </a:lnTo>
                  <a:lnTo>
                    <a:pt x="0" y="0"/>
                  </a:lnTo>
                  <a:lnTo>
                    <a:pt x="0" y="12700"/>
                  </a:lnTo>
                  <a:lnTo>
                    <a:pt x="0" y="0"/>
                  </a:lnTo>
                  <a:lnTo>
                    <a:pt x="0" y="12700"/>
                  </a:lnTo>
                  <a:lnTo>
                    <a:pt x="0" y="0"/>
                  </a:lnTo>
                </a:path>
              </a:pathLst>
            </a:custGeom>
            <a:solidFill>
              <a:srgbClr val="41719C"/>
            </a:solidFill>
          </p:spPr>
        </p:sp>
      </p:grpSp>
      <p:sp>
        <p:nvSpPr>
          <p:cNvPr id="6" name="TextBox 6"/>
          <p:cNvSpPr txBox="1"/>
          <p:nvPr/>
        </p:nvSpPr>
        <p:spPr>
          <a:xfrm>
            <a:off x="1722120" y="1123950"/>
            <a:ext cx="5156835" cy="895350"/>
          </a:xfrm>
          <a:prstGeom prst="rect">
            <a:avLst/>
          </a:prstGeom>
        </p:spPr>
        <p:txBody>
          <a:bodyPr lIns="0" tIns="0" rIns="0" bIns="0" rtlCol="0" anchor="t">
            <a:spAutoFit/>
          </a:bodyPr>
          <a:lstStyle/>
          <a:p>
            <a:pPr algn="l">
              <a:lnSpc>
                <a:spcPts val="7079"/>
              </a:lnSpc>
            </a:pPr>
            <a:r>
              <a:rPr lang="en-US" sz="5899" spc="-235">
                <a:solidFill>
                  <a:srgbClr val="1EE2F4"/>
                </a:solidFill>
                <a:latin typeface="Abhaya Libre Regular Bold"/>
              </a:rPr>
              <a:t>WORKING:-</a:t>
            </a:r>
          </a:p>
        </p:txBody>
      </p:sp>
      <p:pic>
        <p:nvPicPr>
          <p:cNvPr id="7" name="Picture 7"/>
          <p:cNvPicPr>
            <a:picLocks noChangeAspect="1"/>
          </p:cNvPicPr>
          <p:nvPr/>
        </p:nvPicPr>
        <p:blipFill>
          <a:blip r:embed="rId4"/>
          <a:srcRect r="267" b="252"/>
          <a:stretch>
            <a:fillRect/>
          </a:stretch>
        </p:blipFill>
        <p:spPr>
          <a:xfrm rot="-5400000">
            <a:off x="-815340" y="794385"/>
            <a:ext cx="3488055" cy="1881188"/>
          </a:xfrm>
          <a:prstGeom prst="rect">
            <a:avLst/>
          </a:prstGeom>
        </p:spPr>
      </p:pic>
      <p:sp>
        <p:nvSpPr>
          <p:cNvPr id="8" name="TextBox 8"/>
          <p:cNvSpPr txBox="1"/>
          <p:nvPr/>
        </p:nvSpPr>
        <p:spPr>
          <a:xfrm>
            <a:off x="6878955" y="2566435"/>
            <a:ext cx="11409045" cy="6284470"/>
          </a:xfrm>
          <a:prstGeom prst="rect">
            <a:avLst/>
          </a:prstGeom>
        </p:spPr>
        <p:txBody>
          <a:bodyPr lIns="0" tIns="0" rIns="0" bIns="0" rtlCol="0" anchor="t">
            <a:spAutoFit/>
          </a:bodyPr>
          <a:lstStyle/>
          <a:p>
            <a:pPr marL="696810" lvl="1" indent="-348405" algn="ctr">
              <a:lnSpc>
                <a:spcPts val="5034"/>
              </a:lnSpc>
              <a:buFont typeface="Arial"/>
              <a:buChar char="•"/>
            </a:pPr>
            <a:r>
              <a:rPr lang="en-US" sz="3227" spc="-125">
                <a:solidFill>
                  <a:srgbClr val="FFFFFF"/>
                </a:solidFill>
                <a:latin typeface="Alice"/>
              </a:rPr>
              <a:t>When the pump get started,the water starts to get filled in the tank and when the water level in the tank starts to rise up, what happens is that the sensors that is installed in the tank starts to get activated one by one indicating the water level in the tank. </a:t>
            </a:r>
          </a:p>
          <a:p>
            <a:pPr marL="696810" lvl="1" indent="-348405" algn="ctr">
              <a:lnSpc>
                <a:spcPts val="5034"/>
              </a:lnSpc>
              <a:buFont typeface="Arial"/>
              <a:buChar char="•"/>
            </a:pPr>
            <a:r>
              <a:rPr lang="en-US" sz="3227" spc="-128">
                <a:solidFill>
                  <a:srgbClr val="FFFFFF"/>
                </a:solidFill>
                <a:latin typeface="Alice"/>
              </a:rPr>
              <a:t>And finally when it reaches to its top most sensor, there will b</a:t>
            </a:r>
            <a:r>
              <a:rPr lang="en-US" sz="3227" spc="-128">
                <a:solidFill>
                  <a:srgbClr val="FFFFFF"/>
                </a:solidFill>
                <a:latin typeface="Alice Bold"/>
              </a:rPr>
              <a:t>e</a:t>
            </a:r>
            <a:r>
              <a:rPr lang="en-US" sz="3227" spc="-128">
                <a:solidFill>
                  <a:srgbClr val="FFFFFF"/>
                </a:solidFill>
                <a:latin typeface="Alice"/>
              </a:rPr>
              <a:t> a visual display as well as a sound from the unit indicating that the water has filled in the tank and one can be alerted that the tank has been filled up and the water pump has to be switched off saving the electricity bill as well asover flow of water from the tank. </a:t>
            </a:r>
          </a:p>
        </p:txBody>
      </p:sp>
      <p:pic>
        <p:nvPicPr>
          <p:cNvPr id="12" name="Picture 11">
            <a:extLst>
              <a:ext uri="{FF2B5EF4-FFF2-40B4-BE49-F238E27FC236}">
                <a16:creationId xmlns:a16="http://schemas.microsoft.com/office/drawing/2014/main" id="{F06873D4-0BBF-A1AE-4BCB-6C1B08B8309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5400000">
            <a:off x="-491441" y="3644039"/>
            <a:ext cx="7905750" cy="46291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0" y="0"/>
            <a:ext cx="18288000" cy="10287000"/>
          </a:xfrm>
          <a:prstGeom prst="rect">
            <a:avLst/>
          </a:prstGeom>
        </p:spPr>
      </p:pic>
      <p:grpSp>
        <p:nvGrpSpPr>
          <p:cNvPr id="3" name="Group 3"/>
          <p:cNvGrpSpPr/>
          <p:nvPr/>
        </p:nvGrpSpPr>
        <p:grpSpPr>
          <a:xfrm>
            <a:off x="-9525" y="-9525"/>
            <a:ext cx="19050" cy="19050"/>
            <a:chOff x="0" y="0"/>
            <a:chExt cx="25400" cy="25400"/>
          </a:xfrm>
        </p:grpSpPr>
        <p:sp>
          <p:nvSpPr>
            <p:cNvPr id="4" name="Freeform 4"/>
            <p:cNvSpPr/>
            <p:nvPr/>
          </p:nvSpPr>
          <p:spPr>
            <a:xfrm>
              <a:off x="0" y="0"/>
              <a:ext cx="0" cy="0"/>
            </a:xfrm>
            <a:custGeom>
              <a:avLst/>
              <a:gdLst/>
              <a:ahLst/>
              <a:cxnLst/>
              <a:rect l="l" t="t" r="r" b="b"/>
              <a:pathLst>
                <a:path/>
              </a:pathLst>
            </a:custGeom>
            <a:solidFill>
              <a:srgbClr val="5B9BD5"/>
            </a:solidFill>
          </p:spPr>
        </p:sp>
        <p:sp>
          <p:nvSpPr>
            <p:cNvPr id="5" name="Freeform 5"/>
            <p:cNvSpPr/>
            <p:nvPr/>
          </p:nvSpPr>
          <p:spPr>
            <a:xfrm>
              <a:off x="12700" y="0"/>
              <a:ext cx="0" cy="12700"/>
            </a:xfrm>
            <a:custGeom>
              <a:avLst/>
              <a:gdLst/>
              <a:ahLst/>
              <a:cxnLst/>
              <a:rect l="l" t="t" r="r" b="b"/>
              <a:pathLst>
                <a:path h="12700">
                  <a:moveTo>
                    <a:pt x="0" y="0"/>
                  </a:moveTo>
                  <a:lnTo>
                    <a:pt x="0" y="12700"/>
                  </a:lnTo>
                  <a:lnTo>
                    <a:pt x="0" y="0"/>
                  </a:lnTo>
                  <a:lnTo>
                    <a:pt x="0" y="12700"/>
                  </a:lnTo>
                  <a:lnTo>
                    <a:pt x="0" y="0"/>
                  </a:lnTo>
                  <a:lnTo>
                    <a:pt x="0" y="12700"/>
                  </a:lnTo>
                  <a:lnTo>
                    <a:pt x="0" y="0"/>
                  </a:lnTo>
                </a:path>
              </a:pathLst>
            </a:custGeom>
            <a:solidFill>
              <a:srgbClr val="41719C"/>
            </a:solidFill>
          </p:spPr>
        </p:sp>
      </p:grpSp>
      <p:sp>
        <p:nvSpPr>
          <p:cNvPr id="6" name="TextBox 6"/>
          <p:cNvSpPr txBox="1"/>
          <p:nvPr/>
        </p:nvSpPr>
        <p:spPr>
          <a:xfrm>
            <a:off x="1598571" y="1028700"/>
            <a:ext cx="5878730" cy="847725"/>
          </a:xfrm>
          <a:prstGeom prst="rect">
            <a:avLst/>
          </a:prstGeom>
        </p:spPr>
        <p:txBody>
          <a:bodyPr lIns="0" tIns="0" rIns="0" bIns="0" rtlCol="0" anchor="t">
            <a:spAutoFit/>
          </a:bodyPr>
          <a:lstStyle/>
          <a:p>
            <a:pPr algn="l">
              <a:lnSpc>
                <a:spcPts val="6719"/>
              </a:lnSpc>
            </a:pPr>
            <a:r>
              <a:rPr lang="en-US" sz="5599" spc="-223">
                <a:solidFill>
                  <a:srgbClr val="1EE2F4"/>
                </a:solidFill>
                <a:latin typeface="Abhaya Libre Regular Bold"/>
              </a:rPr>
              <a:t>ADVANTAGES:-</a:t>
            </a:r>
          </a:p>
        </p:txBody>
      </p:sp>
      <p:pic>
        <p:nvPicPr>
          <p:cNvPr id="7" name="Picture 7"/>
          <p:cNvPicPr>
            <a:picLocks noChangeAspect="1"/>
          </p:cNvPicPr>
          <p:nvPr/>
        </p:nvPicPr>
        <p:blipFill>
          <a:blip r:embed="rId4"/>
          <a:srcRect r="267" b="252"/>
          <a:stretch>
            <a:fillRect/>
          </a:stretch>
        </p:blipFill>
        <p:spPr>
          <a:xfrm rot="-5400000">
            <a:off x="-815340" y="794385"/>
            <a:ext cx="3488055" cy="1881188"/>
          </a:xfrm>
          <a:prstGeom prst="rect">
            <a:avLst/>
          </a:prstGeom>
        </p:spPr>
      </p:pic>
      <p:sp>
        <p:nvSpPr>
          <p:cNvPr id="8" name="TextBox 8"/>
          <p:cNvSpPr txBox="1"/>
          <p:nvPr/>
        </p:nvSpPr>
        <p:spPr>
          <a:xfrm>
            <a:off x="3928687" y="2525504"/>
            <a:ext cx="9119446" cy="5656536"/>
          </a:xfrm>
          <a:prstGeom prst="rect">
            <a:avLst/>
          </a:prstGeom>
        </p:spPr>
        <p:txBody>
          <a:bodyPr lIns="0" tIns="0" rIns="0" bIns="0" rtlCol="0" anchor="t">
            <a:spAutoFit/>
          </a:bodyPr>
          <a:lstStyle/>
          <a:p>
            <a:pPr marL="1045208" lvl="1" indent="-522604" algn="ctr">
              <a:lnSpc>
                <a:spcPts val="7552"/>
              </a:lnSpc>
              <a:buFont typeface="Arial"/>
              <a:buChar char="•"/>
            </a:pPr>
            <a:r>
              <a:rPr lang="en-US" sz="4841" spc="-188">
                <a:solidFill>
                  <a:srgbClr val="FFFFFF"/>
                </a:solidFill>
                <a:latin typeface="Alice"/>
              </a:rPr>
              <a:t>Overflow problems</a:t>
            </a:r>
          </a:p>
          <a:p>
            <a:pPr marL="1045208" lvl="1" indent="-522604" algn="ctr">
              <a:lnSpc>
                <a:spcPts val="7552"/>
              </a:lnSpc>
              <a:buFont typeface="Arial"/>
              <a:buChar char="•"/>
            </a:pPr>
            <a:r>
              <a:rPr lang="en-US" sz="4841" spc="-188">
                <a:solidFill>
                  <a:srgbClr val="FFFFFF"/>
                </a:solidFill>
                <a:latin typeface="Alice"/>
              </a:rPr>
              <a:t> To prevent wastage of energy</a:t>
            </a:r>
          </a:p>
          <a:p>
            <a:pPr marL="1045208" lvl="1" indent="-522604" algn="ctr">
              <a:lnSpc>
                <a:spcPts val="7552"/>
              </a:lnSpc>
              <a:buFont typeface="Arial"/>
              <a:buChar char="•"/>
            </a:pPr>
            <a:r>
              <a:rPr lang="en-US" sz="4841" spc="-188">
                <a:solidFill>
                  <a:srgbClr val="FFFFFF"/>
                </a:solidFill>
                <a:latin typeface="Alice"/>
              </a:rPr>
              <a:t>To prevent wastage of water</a:t>
            </a:r>
          </a:p>
          <a:p>
            <a:pPr marL="1045208" lvl="1" indent="-522604" algn="ctr">
              <a:lnSpc>
                <a:spcPts val="7552"/>
              </a:lnSpc>
              <a:buFont typeface="Arial"/>
              <a:buChar char="•"/>
            </a:pPr>
            <a:r>
              <a:rPr lang="en-US" sz="4841" spc="-188">
                <a:solidFill>
                  <a:srgbClr val="FFFFFF"/>
                </a:solidFill>
                <a:latin typeface="Alice"/>
              </a:rPr>
              <a:t> Attention</a:t>
            </a:r>
          </a:p>
          <a:p>
            <a:pPr marL="1045208" lvl="1" indent="-522604" algn="ctr">
              <a:lnSpc>
                <a:spcPts val="7552"/>
              </a:lnSpc>
              <a:buFont typeface="Arial"/>
              <a:buChar char="•"/>
            </a:pPr>
            <a:r>
              <a:rPr lang="en-US" sz="4841" spc="-188">
                <a:solidFill>
                  <a:srgbClr val="FFFFFF"/>
                </a:solidFill>
                <a:latin typeface="Alice"/>
              </a:rPr>
              <a:t> Observation</a:t>
            </a:r>
          </a:p>
          <a:p>
            <a:pPr marL="1045208" lvl="1" indent="-522604" algn="ctr">
              <a:lnSpc>
                <a:spcPts val="7552"/>
              </a:lnSpc>
              <a:buFont typeface="Arial"/>
              <a:buChar char="•"/>
            </a:pPr>
            <a:r>
              <a:rPr lang="en-US" sz="4841" spc="-192">
                <a:solidFill>
                  <a:srgbClr val="FFFFFF"/>
                </a:solidFill>
                <a:latin typeface="Alice"/>
              </a:rPr>
              <a:t> Automatic switch off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0" y="0"/>
            <a:ext cx="18288000" cy="10287000"/>
          </a:xfrm>
          <a:prstGeom prst="rect">
            <a:avLst/>
          </a:prstGeom>
        </p:spPr>
      </p:pic>
      <p:grpSp>
        <p:nvGrpSpPr>
          <p:cNvPr id="3" name="Group 3"/>
          <p:cNvGrpSpPr/>
          <p:nvPr/>
        </p:nvGrpSpPr>
        <p:grpSpPr>
          <a:xfrm>
            <a:off x="-9525" y="-9525"/>
            <a:ext cx="19050" cy="19050"/>
            <a:chOff x="0" y="0"/>
            <a:chExt cx="25400" cy="25400"/>
          </a:xfrm>
        </p:grpSpPr>
        <p:sp>
          <p:nvSpPr>
            <p:cNvPr id="4" name="Freeform 4"/>
            <p:cNvSpPr/>
            <p:nvPr/>
          </p:nvSpPr>
          <p:spPr>
            <a:xfrm>
              <a:off x="0" y="0"/>
              <a:ext cx="0" cy="0"/>
            </a:xfrm>
            <a:custGeom>
              <a:avLst/>
              <a:gdLst/>
              <a:ahLst/>
              <a:cxnLst/>
              <a:rect l="l" t="t" r="r" b="b"/>
              <a:pathLst>
                <a:path/>
              </a:pathLst>
            </a:custGeom>
            <a:solidFill>
              <a:srgbClr val="5B9BD5"/>
            </a:solidFill>
          </p:spPr>
        </p:sp>
        <p:sp>
          <p:nvSpPr>
            <p:cNvPr id="5" name="Freeform 5"/>
            <p:cNvSpPr/>
            <p:nvPr/>
          </p:nvSpPr>
          <p:spPr>
            <a:xfrm>
              <a:off x="12700" y="0"/>
              <a:ext cx="0" cy="12700"/>
            </a:xfrm>
            <a:custGeom>
              <a:avLst/>
              <a:gdLst/>
              <a:ahLst/>
              <a:cxnLst/>
              <a:rect l="l" t="t" r="r" b="b"/>
              <a:pathLst>
                <a:path h="12700">
                  <a:moveTo>
                    <a:pt x="0" y="0"/>
                  </a:moveTo>
                  <a:lnTo>
                    <a:pt x="0" y="12700"/>
                  </a:lnTo>
                  <a:lnTo>
                    <a:pt x="0" y="0"/>
                  </a:lnTo>
                  <a:lnTo>
                    <a:pt x="0" y="12700"/>
                  </a:lnTo>
                  <a:lnTo>
                    <a:pt x="0" y="0"/>
                  </a:lnTo>
                  <a:lnTo>
                    <a:pt x="0" y="12700"/>
                  </a:lnTo>
                  <a:lnTo>
                    <a:pt x="0" y="0"/>
                  </a:lnTo>
                </a:path>
              </a:pathLst>
            </a:custGeom>
            <a:solidFill>
              <a:srgbClr val="41719C"/>
            </a:solidFill>
          </p:spPr>
        </p:sp>
      </p:grpSp>
      <p:pic>
        <p:nvPicPr>
          <p:cNvPr id="6" name="Picture 6"/>
          <p:cNvPicPr>
            <a:picLocks noChangeAspect="1"/>
          </p:cNvPicPr>
          <p:nvPr/>
        </p:nvPicPr>
        <p:blipFill>
          <a:blip r:embed="rId4"/>
          <a:srcRect r="267" b="252"/>
          <a:stretch>
            <a:fillRect/>
          </a:stretch>
        </p:blipFill>
        <p:spPr>
          <a:xfrm rot="-5400000">
            <a:off x="-815340" y="794385"/>
            <a:ext cx="3488055" cy="1881188"/>
          </a:xfrm>
          <a:prstGeom prst="rect">
            <a:avLst/>
          </a:prstGeom>
        </p:spPr>
      </p:pic>
      <p:sp>
        <p:nvSpPr>
          <p:cNvPr id="7" name="TextBox 7"/>
          <p:cNvSpPr txBox="1"/>
          <p:nvPr/>
        </p:nvSpPr>
        <p:spPr>
          <a:xfrm>
            <a:off x="718135" y="1292392"/>
            <a:ext cx="8643085" cy="1323219"/>
          </a:xfrm>
          <a:prstGeom prst="rect">
            <a:avLst/>
          </a:prstGeom>
        </p:spPr>
        <p:txBody>
          <a:bodyPr lIns="0" tIns="0" rIns="0" bIns="0" rtlCol="0" anchor="t">
            <a:spAutoFit/>
          </a:bodyPr>
          <a:lstStyle/>
          <a:p>
            <a:pPr algn="ctr">
              <a:lnSpc>
                <a:spcPts val="11075"/>
              </a:lnSpc>
            </a:pPr>
            <a:r>
              <a:rPr lang="en-US" sz="7099" spc="-282">
                <a:solidFill>
                  <a:srgbClr val="1EE2F4"/>
                </a:solidFill>
                <a:latin typeface="Abhaya Libre Regular"/>
              </a:rPr>
              <a:t>FUTURE SCOPE:-</a:t>
            </a:r>
          </a:p>
        </p:txBody>
      </p:sp>
      <p:pic>
        <p:nvPicPr>
          <p:cNvPr id="8" name="Picture 8"/>
          <p:cNvPicPr>
            <a:picLocks noChangeAspect="1"/>
          </p:cNvPicPr>
          <p:nvPr/>
        </p:nvPicPr>
        <p:blipFill>
          <a:blip r:embed="rId5"/>
          <a:srcRect r="36" b="60640"/>
          <a:stretch>
            <a:fillRect/>
          </a:stretch>
        </p:blipFill>
        <p:spPr>
          <a:xfrm>
            <a:off x="-16192" y="9015412"/>
            <a:ext cx="18319432" cy="1279207"/>
          </a:xfrm>
          <a:prstGeom prst="rect">
            <a:avLst/>
          </a:prstGeom>
        </p:spPr>
      </p:pic>
      <p:sp>
        <p:nvSpPr>
          <p:cNvPr id="9" name="TextBox 9"/>
          <p:cNvSpPr txBox="1"/>
          <p:nvPr/>
        </p:nvSpPr>
        <p:spPr>
          <a:xfrm>
            <a:off x="1633270" y="3026140"/>
            <a:ext cx="16177795" cy="4642791"/>
          </a:xfrm>
          <a:prstGeom prst="rect">
            <a:avLst/>
          </a:prstGeom>
        </p:spPr>
        <p:txBody>
          <a:bodyPr lIns="0" tIns="0" rIns="0" bIns="0" rtlCol="0" anchor="t">
            <a:spAutoFit/>
          </a:bodyPr>
          <a:lstStyle/>
          <a:p>
            <a:pPr marL="857568" lvl="1" indent="-428784" algn="ctr">
              <a:lnSpc>
                <a:spcPts val="6196"/>
              </a:lnSpc>
              <a:buFont typeface="Arial"/>
              <a:buChar char="•"/>
            </a:pPr>
            <a:r>
              <a:rPr lang="en-US" sz="3972" spc="-154">
                <a:solidFill>
                  <a:srgbClr val="FFFFFF"/>
                </a:solidFill>
                <a:latin typeface="Alice"/>
              </a:rPr>
              <a:t>This circuit not only indicates the amount of water present in the overhead tank but also gives an alarm when the tank is full.</a:t>
            </a:r>
          </a:p>
          <a:p>
            <a:pPr marL="857568" lvl="1" indent="-428784" algn="ctr">
              <a:lnSpc>
                <a:spcPts val="6196"/>
              </a:lnSpc>
              <a:buFont typeface="Arial"/>
              <a:buChar char="•"/>
            </a:pPr>
            <a:r>
              <a:rPr lang="en-US" sz="3972" spc="-154">
                <a:solidFill>
                  <a:srgbClr val="FFFFFF"/>
                </a:solidFill>
                <a:latin typeface="Alice"/>
              </a:rPr>
              <a:t> This worthy device starts ringing as soon as the water tank becomes full. </a:t>
            </a:r>
          </a:p>
          <a:p>
            <a:pPr marL="857568" lvl="1" indent="-428784" algn="ctr">
              <a:lnSpc>
                <a:spcPts val="6196"/>
              </a:lnSpc>
              <a:buFont typeface="Arial"/>
              <a:buChar char="•"/>
            </a:pPr>
            <a:r>
              <a:rPr lang="en-US" sz="3972" spc="-154">
                <a:solidFill>
                  <a:srgbClr val="FFFFFF"/>
                </a:solidFill>
                <a:latin typeface="Alice"/>
              </a:rPr>
              <a:t>It helps to check overflow and wastage of water by warning the customer when the tank is about to brim. </a:t>
            </a:r>
          </a:p>
          <a:p>
            <a:pPr marL="880745" lvl="1" indent="-440373" algn="ctr">
              <a:lnSpc>
                <a:spcPts val="6363"/>
              </a:lnSpc>
              <a:buFont typeface="Arial"/>
              <a:buChar char="•"/>
            </a:pPr>
            <a:r>
              <a:rPr lang="en-US" sz="4079" spc="-162">
                <a:solidFill>
                  <a:srgbClr val="FFFFFF"/>
                </a:solidFill>
                <a:latin typeface="Alice"/>
              </a:rPr>
              <a:t>It also provides automatic control of pumps at a remote location.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a:off x="0" y="0"/>
            <a:ext cx="18288000" cy="10287000"/>
          </a:xfrm>
          <a:prstGeom prst="rect">
            <a:avLst/>
          </a:prstGeom>
        </p:spPr>
      </p:pic>
      <p:grpSp>
        <p:nvGrpSpPr>
          <p:cNvPr id="3" name="Group 3"/>
          <p:cNvGrpSpPr/>
          <p:nvPr/>
        </p:nvGrpSpPr>
        <p:grpSpPr>
          <a:xfrm>
            <a:off x="-9525" y="-9525"/>
            <a:ext cx="19050" cy="19050"/>
            <a:chOff x="0" y="0"/>
            <a:chExt cx="25400" cy="25400"/>
          </a:xfrm>
        </p:grpSpPr>
        <p:sp>
          <p:nvSpPr>
            <p:cNvPr id="4" name="Freeform 4"/>
            <p:cNvSpPr/>
            <p:nvPr/>
          </p:nvSpPr>
          <p:spPr>
            <a:xfrm>
              <a:off x="0" y="0"/>
              <a:ext cx="0" cy="0"/>
            </a:xfrm>
            <a:custGeom>
              <a:avLst/>
              <a:gdLst/>
              <a:ahLst/>
              <a:cxnLst/>
              <a:rect l="l" t="t" r="r" b="b"/>
              <a:pathLst>
                <a:path/>
              </a:pathLst>
            </a:custGeom>
            <a:solidFill>
              <a:srgbClr val="5B9BD5"/>
            </a:solidFill>
          </p:spPr>
        </p:sp>
        <p:sp>
          <p:nvSpPr>
            <p:cNvPr id="5" name="Freeform 5"/>
            <p:cNvSpPr/>
            <p:nvPr/>
          </p:nvSpPr>
          <p:spPr>
            <a:xfrm>
              <a:off x="12700" y="0"/>
              <a:ext cx="0" cy="12700"/>
            </a:xfrm>
            <a:custGeom>
              <a:avLst/>
              <a:gdLst/>
              <a:ahLst/>
              <a:cxnLst/>
              <a:rect l="l" t="t" r="r" b="b"/>
              <a:pathLst>
                <a:path h="12700">
                  <a:moveTo>
                    <a:pt x="0" y="0"/>
                  </a:moveTo>
                  <a:lnTo>
                    <a:pt x="0" y="12700"/>
                  </a:lnTo>
                  <a:lnTo>
                    <a:pt x="0" y="0"/>
                  </a:lnTo>
                  <a:lnTo>
                    <a:pt x="0" y="12700"/>
                  </a:lnTo>
                  <a:lnTo>
                    <a:pt x="0" y="0"/>
                  </a:lnTo>
                  <a:lnTo>
                    <a:pt x="0" y="12700"/>
                  </a:lnTo>
                  <a:lnTo>
                    <a:pt x="0" y="0"/>
                  </a:lnTo>
                </a:path>
              </a:pathLst>
            </a:custGeom>
            <a:solidFill>
              <a:srgbClr val="41719C"/>
            </a:solidFill>
          </p:spPr>
        </p:sp>
      </p:grpSp>
      <p:pic>
        <p:nvPicPr>
          <p:cNvPr id="6" name="Picture 6"/>
          <p:cNvPicPr>
            <a:picLocks noChangeAspect="1"/>
          </p:cNvPicPr>
          <p:nvPr/>
        </p:nvPicPr>
        <p:blipFill>
          <a:blip r:embed="rId4"/>
          <a:srcRect r="267" b="252"/>
          <a:stretch>
            <a:fillRect/>
          </a:stretch>
        </p:blipFill>
        <p:spPr>
          <a:xfrm rot="-5400000">
            <a:off x="-815340" y="794385"/>
            <a:ext cx="3488055" cy="1881188"/>
          </a:xfrm>
          <a:prstGeom prst="rect">
            <a:avLst/>
          </a:prstGeom>
        </p:spPr>
      </p:pic>
      <p:sp>
        <p:nvSpPr>
          <p:cNvPr id="7" name="TextBox 7"/>
          <p:cNvSpPr txBox="1"/>
          <p:nvPr/>
        </p:nvSpPr>
        <p:spPr>
          <a:xfrm>
            <a:off x="1741916" y="800100"/>
            <a:ext cx="7402084" cy="1188344"/>
          </a:xfrm>
          <a:prstGeom prst="rect">
            <a:avLst/>
          </a:prstGeom>
        </p:spPr>
        <p:txBody>
          <a:bodyPr lIns="0" tIns="0" rIns="0" bIns="0" rtlCol="0" anchor="t">
            <a:spAutoFit/>
          </a:bodyPr>
          <a:lstStyle/>
          <a:p>
            <a:pPr algn="ctr">
              <a:lnSpc>
                <a:spcPts val="9827"/>
              </a:lnSpc>
              <a:spcBef>
                <a:spcPct val="0"/>
              </a:spcBef>
            </a:pPr>
            <a:r>
              <a:rPr lang="en-US" sz="6299" spc="-251">
                <a:solidFill>
                  <a:srgbClr val="1EE2F4"/>
                </a:solidFill>
                <a:latin typeface="Abhaya Libre Regular"/>
              </a:rPr>
              <a:t>REAL TIME EXAMPLE:-</a:t>
            </a:r>
          </a:p>
        </p:txBody>
      </p:sp>
      <p:sp>
        <p:nvSpPr>
          <p:cNvPr id="8" name="TextBox 8"/>
          <p:cNvSpPr txBox="1"/>
          <p:nvPr/>
        </p:nvSpPr>
        <p:spPr>
          <a:xfrm>
            <a:off x="1028700" y="2486104"/>
            <a:ext cx="10066244" cy="5654574"/>
          </a:xfrm>
          <a:prstGeom prst="rect">
            <a:avLst/>
          </a:prstGeom>
        </p:spPr>
        <p:txBody>
          <a:bodyPr lIns="0" tIns="0" rIns="0" bIns="0" rtlCol="0" anchor="t">
            <a:spAutoFit/>
          </a:bodyPr>
          <a:lstStyle/>
          <a:p>
            <a:pPr marL="896654" lvl="1" indent="-448327" algn="ctr">
              <a:lnSpc>
                <a:spcPts val="6478"/>
              </a:lnSpc>
              <a:buFont typeface="Arial"/>
              <a:buChar char="•"/>
            </a:pPr>
            <a:r>
              <a:rPr lang="en-US" sz="4153" spc="-161">
                <a:solidFill>
                  <a:srgbClr val="FFFFFF"/>
                </a:solidFill>
                <a:latin typeface="Alice"/>
              </a:rPr>
              <a:t>Connecting it it cloud server </a:t>
            </a:r>
          </a:p>
          <a:p>
            <a:pPr marL="896654" lvl="1" indent="-448327" algn="ctr">
              <a:lnSpc>
                <a:spcPts val="6478"/>
              </a:lnSpc>
              <a:buFont typeface="Arial"/>
              <a:buChar char="•"/>
            </a:pPr>
            <a:r>
              <a:rPr lang="en-US" sz="4153" spc="-161">
                <a:solidFill>
                  <a:srgbClr val="FFFFFF"/>
                </a:solidFill>
                <a:latin typeface="Alice"/>
              </a:rPr>
              <a:t> Real Time Example we can connect it to our mobile and our pc through blynk IOT as it is free and open source software.</a:t>
            </a:r>
          </a:p>
          <a:p>
            <a:pPr marL="896654" lvl="1" indent="-448327" algn="ctr">
              <a:lnSpc>
                <a:spcPts val="6478"/>
              </a:lnSpc>
              <a:buFont typeface="Arial"/>
              <a:buChar char="•"/>
            </a:pPr>
            <a:r>
              <a:rPr lang="en-US" sz="4153" spc="-165">
                <a:solidFill>
                  <a:srgbClr val="FFFFFF"/>
                </a:solidFill>
                <a:latin typeface="Alice"/>
              </a:rPr>
              <a:t>we can manage our dad so that the motor automatically on or off when the water level is low.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TotalTime>
  <Words>513</Words>
  <Application>Microsoft Office PowerPoint</Application>
  <PresentationFormat>Custom</PresentationFormat>
  <Paragraphs>75</Paragraphs>
  <Slides>11</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Alice</vt:lpstr>
      <vt:lpstr>Abhaya Libre Regular</vt:lpstr>
      <vt:lpstr>Aliens and Cow</vt:lpstr>
      <vt:lpstr>Abhaya Libre Regular Bold</vt:lpstr>
      <vt:lpstr>Calibri</vt:lpstr>
      <vt:lpstr>Noto Serif Bold</vt:lpstr>
      <vt:lpstr>Organic</vt:lpstr>
      <vt:lpstr>Arial</vt:lpstr>
      <vt:lpstr>Alice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5G Technology Speed Template.pptx</dc:title>
  <cp:lastModifiedBy>ANIL GOUD</cp:lastModifiedBy>
  <cp:revision>2</cp:revision>
  <dcterms:created xsi:type="dcterms:W3CDTF">2006-08-16T00:00:00Z</dcterms:created>
  <dcterms:modified xsi:type="dcterms:W3CDTF">2022-10-28T05:59:21Z</dcterms:modified>
  <dc:identifier>DAFQQXI5CKg</dc:identifier>
</cp:coreProperties>
</file>

<file path=docProps/thumbnail.jpeg>
</file>